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6858000" cx="9144000"/>
  <p:notesSz cx="7053250" cy="9309100"/>
  <p:embeddedFontLst>
    <p:embeddedFont>
      <p:font typeface="Cambria Math"/>
      <p:regular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5" roundtripDataSignature="AMtx7mg7Jp0p04SZYwFJg0nTfNr7f+rd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BD73A2-0A1A-43B7-BCCA-EDF11067BB15}">
  <a:tblStyle styleId="{15BD73A2-0A1A-43B7-BCCA-EDF11067BB1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CambriaMath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customschemas.google.com/relationships/presentationmetadata" Target="meta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725" lIns="93475" spcFirstLastPara="1" rIns="93475" wrap="square" tIns="46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725" lIns="93475" spcFirstLastPara="1" rIns="93475" wrap="square" tIns="4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 txBox="1"/>
          <p:nvPr>
            <p:ph idx="12" type="sldNum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725" lIns="93475" spcFirstLastPara="1" rIns="93475" wrap="square" tIns="46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1" name="Google Shape;321;p3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8" name="Google Shape;328;p3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5" name="Google Shape;335;p3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2" name="Google Shape;342;p3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0" name="Google Shape;350;p3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7" name="Google Shape;357;p3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7" name="Google Shape;367;p4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6" name="Google Shape;376;p4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3" name="Google Shape;383;p4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0" name="Google Shape;390;p4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9" name="Google Shape;399;p4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6" name="Google Shape;416;p4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3" name="Google Shape;423;p4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0" name="Google Shape;430;p4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2" name="Google Shape;442;p4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1" name="Google Shape;451;p5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" name="Google Shape;459;p5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p5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5" name="Google Shape;475;p5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2" name="Google Shape;482;p5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0" name="Google Shape;490;p5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7" name="Google Shape;497;p5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0" name="Google Shape;510;p5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7" name="Google Shape;517;p5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4" name="Google Shape;524;p6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1" name="Google Shape;531;p6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9" name="Google Shape;539;p6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6" name="Google Shape;546;p6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4" name="Google Shape;554;p6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1" name="Google Shape;561;p6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8" name="Google Shape;568;p6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6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4" name="Google Shape;584;p6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1" name="Google Shape;591;p6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9" name="Google Shape;599;p70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6" name="Google Shape;606;p71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4" name="Google Shape;614;p72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3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1" name="Google Shape;621;p73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5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5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6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0" name="Google Shape;650;p77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200150" y="698500"/>
            <a:ext cx="46545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9"/>
          <p:cNvSpPr txBox="1"/>
          <p:nvPr>
            <p:ph type="ctrTitle"/>
          </p:nvPr>
        </p:nvSpPr>
        <p:spPr>
          <a:xfrm>
            <a:off x="446355" y="1229033"/>
            <a:ext cx="8203575" cy="192545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9"/>
          <p:cNvSpPr txBox="1"/>
          <p:nvPr>
            <p:ph idx="1" type="subTitle"/>
          </p:nvPr>
        </p:nvSpPr>
        <p:spPr>
          <a:xfrm>
            <a:off x="446357" y="3596941"/>
            <a:ext cx="8188953" cy="101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b="0" i="0" sz="2800">
                <a:solidFill>
                  <a:srgbClr val="00206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7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/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88"/>
          <p:cNvSpPr txBox="1"/>
          <p:nvPr>
            <p:ph idx="1" type="body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8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9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 b="1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0"/>
          <p:cNvSpPr txBox="1"/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67" name="Google Shape;67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3101618"/>
            <a:ext cx="1463784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0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sz="3600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0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>
                <a:solidFill>
                  <a:srgbClr val="FF000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3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600"/>
              <a:buFont typeface="Calibri"/>
              <a:buNone/>
              <a:defRPr sz="3600">
                <a:solidFill>
                  <a:srgbClr val="0B0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3"/>
          <p:cNvSpPr txBox="1"/>
          <p:nvPr>
            <p:ph idx="1" type="body"/>
          </p:nvPr>
        </p:nvSpPr>
        <p:spPr>
          <a:xfrm>
            <a:off x="492566" y="1520754"/>
            <a:ext cx="6284320" cy="4681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>
                <a:solidFill>
                  <a:srgbClr val="FF000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4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84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8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6"/>
          <p:cNvSpPr txBox="1"/>
          <p:nvPr>
            <p:ph type="title"/>
          </p:nvPr>
        </p:nvSpPr>
        <p:spPr>
          <a:xfrm>
            <a:off x="525318" y="313037"/>
            <a:ext cx="8093365" cy="1018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b="1" sz="3600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1" type="body"/>
          </p:nvPr>
        </p:nvSpPr>
        <p:spPr>
          <a:xfrm>
            <a:off x="536879" y="217786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6"/>
          <p:cNvSpPr txBox="1"/>
          <p:nvPr>
            <p:ph idx="2" type="body"/>
          </p:nvPr>
        </p:nvSpPr>
        <p:spPr>
          <a:xfrm>
            <a:off x="536879" y="2807725"/>
            <a:ext cx="4040188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6"/>
          <p:cNvSpPr txBox="1"/>
          <p:nvPr>
            <p:ph idx="3" type="body"/>
          </p:nvPr>
        </p:nvSpPr>
        <p:spPr>
          <a:xfrm>
            <a:off x="4572001" y="217786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6"/>
          <p:cNvSpPr txBox="1"/>
          <p:nvPr>
            <p:ph idx="4" type="body"/>
          </p:nvPr>
        </p:nvSpPr>
        <p:spPr>
          <a:xfrm>
            <a:off x="4572001" y="2807725"/>
            <a:ext cx="4041775" cy="3035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7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87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3" name="Google Shape;53;p8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8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8"/>
          <p:cNvSpPr txBox="1"/>
          <p:nvPr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hyperlink" Target="http://mlg.postech.ac.kr/research/nm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hyperlink" Target="http://nlp.stanford.edu/fsnlp/intro/fsnlp-slides-ch1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://www.dcs.gla.ac.uk/Keith/Chapter.2/Ch.2.html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ranks.nl/stopword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hyperlink" Target="http://blog.christianperone.com/?p=249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n.wikipedia.org/wiki/Zipf's_law" TargetMode="External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n.wikipedia.org/wiki/Morphology_(linguistics)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189778" y="1270357"/>
            <a:ext cx="8203575" cy="14662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Analytics &amp; Visualization</a:t>
            </a:r>
            <a:endParaRPr/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204400" y="3429000"/>
            <a:ext cx="818895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T.E.   AI and DS -  Jan 2023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Dr. M. Vijayalakshmi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448965" y="358107"/>
            <a:ext cx="8246070" cy="708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Corpus - Examples</a:t>
            </a:r>
            <a:endParaRPr/>
          </a:p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228600" y="1219200"/>
            <a:ext cx="8610600" cy="56388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Project Gutenberg EBooks, Google Books Ngrams, and arXiv Bulk Data Access. 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There are many text corpora from newswire. Examples are 20 Newsgroups and Reuters-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For informal genre, we can include web data and emails. -nCorpora for these include Common Crawl, Blogger Corpus, Wikipedia Links Data, Enron Emails, and UCI's Spambase.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Corpora derived from reviews include Yelp Reviews, Amazon Customer Reviews, and IMDb Movie Reviews.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 Even more informal are SMS and tweets, for which we have Sentiment140, Twitter US Airline Sentiment, and SMS Spam Collection.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00"/>
              <a:buChar char="•"/>
            </a:pPr>
            <a:r>
              <a:rPr lang="en-US" sz="2500"/>
              <a:t>It's also common to have domain-specific corpora. For example, BioCreative and GENIA are for biology.</a:t>
            </a:r>
            <a:endParaRPr sz="2500"/>
          </a:p>
        </p:txBody>
      </p:sp>
      <p:sp>
        <p:nvSpPr>
          <p:cNvPr id="138" name="Google Shape;138;p1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>
            <p:ph type="title"/>
          </p:nvPr>
        </p:nvSpPr>
        <p:spPr>
          <a:xfrm>
            <a:off x="304800" y="1524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More Examples </a:t>
            </a:r>
            <a:endParaRPr sz="4800"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8534400" cy="57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152400" y="152400"/>
            <a:ext cx="8839200" cy="12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/>
              <a:t>Example Data Sources and Formats </a:t>
            </a:r>
            <a:br>
              <a:rPr lang="en-US" sz="3200"/>
            </a:br>
            <a:r>
              <a:rPr lang="en-US" sz="3200"/>
              <a:t>for Text Analysis </a:t>
            </a:r>
            <a:endParaRPr sz="4800"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00200"/>
            <a:ext cx="8441391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457200" y="274639"/>
            <a:ext cx="8229600" cy="71596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Bag Of Words Representation Of Text</a:t>
            </a:r>
            <a:endParaRPr/>
          </a:p>
        </p:txBody>
      </p:sp>
      <p:sp>
        <p:nvSpPr>
          <p:cNvPr id="158" name="Google Shape;158;p13"/>
          <p:cNvSpPr txBox="1"/>
          <p:nvPr/>
        </p:nvSpPr>
        <p:spPr>
          <a:xfrm>
            <a:off x="152400" y="1028700"/>
            <a:ext cx="3048000" cy="561673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82880" lvl="0" marL="195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850"/>
              <a:buFont typeface="Arial"/>
              <a:buChar char="•"/>
            </a:pPr>
            <a:r>
              <a:rPr lang="en-US" sz="2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Considers text a simple set/bag of words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9558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93A299"/>
              </a:buClr>
              <a:buSzPts val="1850"/>
              <a:buFont typeface="Arial"/>
              <a:buChar char="•"/>
            </a:pPr>
            <a:r>
              <a:rPr lang="en-US" sz="2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Based on the following assumptions: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1" marL="46228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words are mutually independent,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1" marL="46228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word order in text is irrelevant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5080" rtl="0" algn="l">
              <a:lnSpc>
                <a:spcPct val="109800"/>
              </a:lnSpc>
              <a:spcBef>
                <a:spcPts val="1180"/>
              </a:spcBef>
              <a:spcAft>
                <a:spcPts val="0"/>
              </a:spcAft>
              <a:buClr>
                <a:srgbClr val="93A299"/>
              </a:buClr>
              <a:buSzPts val="1850"/>
              <a:buFont typeface="Arial"/>
              <a:buChar char="•"/>
            </a:pPr>
            <a:r>
              <a:rPr lang="en-US" sz="2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Despite its unrealistic assumptions and simplicity, this  approach to text modeling proved to be highly effective, 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1" y="1028700"/>
            <a:ext cx="5791200" cy="555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title"/>
          </p:nvPr>
        </p:nvSpPr>
        <p:spPr>
          <a:xfrm>
            <a:off x="457200" y="531951"/>
            <a:ext cx="8229600" cy="6283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D2533C"/>
                </a:solidFill>
              </a:rPr>
              <a:t>V</a:t>
            </a:r>
            <a:r>
              <a:rPr lang="en-US" sz="3200"/>
              <a:t>ECTOR </a:t>
            </a:r>
            <a:r>
              <a:rPr lang="en-US" sz="4000">
                <a:solidFill>
                  <a:srgbClr val="D2533C"/>
                </a:solidFill>
              </a:rPr>
              <a:t>S</a:t>
            </a:r>
            <a:r>
              <a:rPr lang="en-US" sz="3200"/>
              <a:t>PACE </a:t>
            </a:r>
            <a:r>
              <a:rPr lang="en-US" sz="4000">
                <a:solidFill>
                  <a:srgbClr val="D2533C"/>
                </a:solidFill>
              </a:rPr>
              <a:t>M</a:t>
            </a:r>
            <a:r>
              <a:rPr lang="en-US" sz="3200"/>
              <a:t>ODEL</a:t>
            </a:r>
            <a:endParaRPr sz="3200"/>
          </a:p>
        </p:txBody>
      </p:sp>
      <p:sp>
        <p:nvSpPr>
          <p:cNvPr id="166" name="Google Shape;166;p14"/>
          <p:cNvSpPr txBox="1"/>
          <p:nvPr/>
        </p:nvSpPr>
        <p:spPr>
          <a:xfrm>
            <a:off x="402267" y="1216308"/>
            <a:ext cx="8170545" cy="31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100">
            <a:spAutoFit/>
          </a:bodyPr>
          <a:lstStyle/>
          <a:p>
            <a:pPr indent="-182880" lvl="0" marL="195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850"/>
              <a:buFont typeface="Arial"/>
              <a:buChar char="•"/>
            </a:pPr>
            <a:r>
              <a:rPr lang="en-US" sz="2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Generalization of the Bag of Words model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90500" marR="682625" rtl="0" algn="l">
              <a:lnSpc>
                <a:spcPct val="1098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850"/>
              <a:buFont typeface="Arial"/>
              <a:buChar char="•"/>
            </a:pPr>
            <a:r>
              <a:rPr lang="en-US" sz="2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Each document from the corpus is represented as a multi-  dimensional vector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69900" marR="17399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Each unique term from the corpus represents one dimension of the  vector space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1" marL="46228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Term </a:t>
            </a: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can be a single word or a sequence of words (phrase)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69900" marR="508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The number of unique terms in the corpus determines the dimension  of the vector space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VECTOR SPACE MODEL</a:t>
            </a:r>
            <a:endParaRPr/>
          </a:p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448966" y="1376142"/>
            <a:ext cx="8246070" cy="5123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Vector elements are weights associated with individual terms;  these weights reflect the relevancy of the corresponding terms in  the given corpus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If a corpus consists of n terms (ti, i=1,n), document d from that  corpus would be represented with the vector: d = {w1,w2,…,wn },  where wi are weights associated with terms ti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Distances among vectors in this multi-dim. space represent the  relationships among the corresponding documents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It is assumed that documents that are ‘close’ to one another in  this multi-dim. space, are also ‘close’ (similar) in meaning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310232" y="374650"/>
            <a:ext cx="8229600" cy="536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Font typeface="Calibri"/>
              <a:buNone/>
            </a:pPr>
            <a:r>
              <a:rPr lang="en-US" sz="3400"/>
              <a:t>Term Document Matrix</a:t>
            </a:r>
            <a:endParaRPr/>
          </a:p>
        </p:txBody>
      </p:sp>
      <p:sp>
        <p:nvSpPr>
          <p:cNvPr id="180" name="Google Shape;180;p16"/>
          <p:cNvSpPr txBox="1"/>
          <p:nvPr>
            <p:ph idx="4294967295" type="body"/>
          </p:nvPr>
        </p:nvSpPr>
        <p:spPr>
          <a:xfrm>
            <a:off x="310232" y="1218323"/>
            <a:ext cx="8303260" cy="203466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238125" marR="374015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18"/>
              <a:buChar char="•"/>
            </a:pPr>
            <a:r>
              <a:rPr lang="en-US" sz="2400"/>
              <a:t>In VSM, corpus is represented in the form of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Term Document  Matrix (TDM)</a:t>
            </a:r>
            <a:r>
              <a:rPr lang="en-US" sz="2400"/>
              <a:t>, i.e., an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-US" sz="2400"/>
              <a:t>x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/>
              <a:t>matrix with following features:</a:t>
            </a:r>
            <a:endParaRPr/>
          </a:p>
          <a:p>
            <a:pPr indent="-182880" lvl="1" marL="509905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93A299"/>
              </a:buClr>
              <a:buSzPts val="1700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Rows (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i=1,m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) represent terms from the corpus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2880" lvl="1" marL="50990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Columns (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j=1,n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) represent documents from the corpus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2880" lvl="1" marL="50990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3A299"/>
              </a:buClr>
              <a:buSzPts val="1700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Cell 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ij 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stores the weight of the term 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 the context of the document 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636812"/>
            <a:ext cx="6324600" cy="300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 txBox="1"/>
          <p:nvPr/>
        </p:nvSpPr>
        <p:spPr>
          <a:xfrm>
            <a:off x="6537507" y="6429355"/>
            <a:ext cx="2533015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541145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Image source:  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http://mlg.postech.ac.kr/research/nmf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Text Preprocessing</a:t>
            </a:r>
            <a:endParaRPr/>
          </a:p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Before creating the TDM matrix, documents from the corpus  need to be preprocessed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Rationale / objective: to reduce the set of words to those that  are expected to be the most relevant for the given corpus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Preprocessing (often) includes: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Normalizing the text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Removing terms with very small / high frequency in the given  corpus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Removing the so-called stop-words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Reducing words to their root form through stemming or  lemmatization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Normalization Of Text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469900" y="1219200"/>
            <a:ext cx="8445500" cy="547508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190500" marR="371475" rtl="0" algn="l">
              <a:lnSpc>
                <a:spcPct val="1098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18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Objective: transform various forms of the same term into a  common, ‘normalized’ form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1" marL="46228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E.g.: Apple, apple, APPLE -&gt; apple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18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Intelligent Systems, Intelligent systems, Intelligent-systems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045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-&gt; intelligent systems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955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93A299"/>
              </a:buClr>
              <a:buSzPts val="2018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How it is done: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1" marL="46228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Using simple rules: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5" lvl="2" marL="74168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93A299"/>
              </a:buClr>
              <a:buSzPts val="177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Remove all punctuation marks (dots, dashes, commas,…)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5" lvl="2" marL="74168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93A299"/>
              </a:buClr>
              <a:buSzPts val="177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Transform all words to lower case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69900" marR="5080" rtl="0" algn="l">
              <a:lnSpc>
                <a:spcPct val="100800"/>
              </a:lnSpc>
              <a:spcBef>
                <a:spcPts val="107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Using a dictionary, such as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WordNet</a:t>
            </a: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 to replace synonyms with a  common, often more general, concept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515" lvl="2" marL="74168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93A299"/>
              </a:buClr>
              <a:buSzPts val="177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E.g., “automobile, car” -&gt; vehicle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REMOVING HIGH AND LOW FREQUENCY TERMS</a:t>
            </a:r>
            <a:endParaRPr/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Empirical observations (in numerous corpora):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Many low frequency words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Only a few words with high frequency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Formalized in the Zipf’s rule: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frequency of a word in a given corpus is inversely proportional to  its rank in the frequency table (for that corpus)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80" name="Google Shape;80;p2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Text Analysis Steps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 Text Analysis Example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Collecting Raw Text	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Representing Text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 Frequency – Inverse Document Frequency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Categorizing Documents by Topics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Determining Sentiments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Gaining Insights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ILLUSTRATION OF THE ZIPF’S RULE</a:t>
            </a: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3" y="1413518"/>
            <a:ext cx="7385247" cy="446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3175" y="6142738"/>
            <a:ext cx="6285865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Word frequency in the </a:t>
            </a:r>
            <a:r>
              <a:rPr lang="en-US" sz="18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Brown Corpus </a:t>
            </a:r>
            <a:r>
              <a:rPr lang="en-US"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of American English text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http://nlp.stanford.edu/fsnlp/intro/fsnlp-slides-ch1.pdf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IMPLICATIONS OF THE ZIPF’S RULE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Words in the upper part of the frequency table comprise a significant  proportion of all the words in the corpus, but are semantically almost  useless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Examples: the, a, an, we, do, to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On the other hand, words towards the bottom of the frequency table  are semantically rich, but are of very low frequency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Example: Accessibility, Co location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rest of the words are those that represent the corpus the best  and thus should be included in the VSM model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7" y="2492897"/>
            <a:ext cx="6184899" cy="4120106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5622959" y="6429355"/>
            <a:ext cx="3448050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245618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Image source:  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http://www.dcs.gla.ac.uk/Keith/Chapter.2/Ch.2.html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2"/>
          <p:cNvGrpSpPr/>
          <p:nvPr/>
        </p:nvGrpSpPr>
        <p:grpSpPr>
          <a:xfrm>
            <a:off x="1380731" y="1700808"/>
            <a:ext cx="5015901" cy="4319854"/>
            <a:chOff x="1380731" y="1700808"/>
            <a:chExt cx="5015901" cy="4319854"/>
          </a:xfrm>
        </p:grpSpPr>
        <p:sp>
          <p:nvSpPr>
            <p:cNvPr id="227" name="Google Shape;227;p22"/>
            <p:cNvSpPr/>
            <p:nvPr/>
          </p:nvSpPr>
          <p:spPr>
            <a:xfrm>
              <a:off x="5340627" y="5229199"/>
              <a:ext cx="1056005" cy="764540"/>
            </a:xfrm>
            <a:custGeom>
              <a:rect b="b" l="l" r="r" t="t"/>
              <a:pathLst>
                <a:path extrusionOk="0" h="764539" w="1056004">
                  <a:moveTo>
                    <a:pt x="1055582" y="0"/>
                  </a:moveTo>
                  <a:lnTo>
                    <a:pt x="1055582" y="576063"/>
                  </a:lnTo>
                </a:path>
                <a:path extrusionOk="0" h="764539" w="1056004">
                  <a:moveTo>
                    <a:pt x="1055509" y="107950"/>
                  </a:moveTo>
                  <a:lnTo>
                    <a:pt x="0" y="764225"/>
                  </a:lnTo>
                </a:path>
              </a:pathLst>
            </a:custGeom>
            <a:noFill/>
            <a:ln cap="flat" cmpd="sng" w="22200">
              <a:solidFill>
                <a:srgbClr val="DC69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8" name="Google Shape;228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23780" y="5885002"/>
              <a:ext cx="128633" cy="135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2"/>
            <p:cNvSpPr/>
            <p:nvPr/>
          </p:nvSpPr>
          <p:spPr>
            <a:xfrm>
              <a:off x="1421948" y="1700808"/>
              <a:ext cx="582295" cy="1747520"/>
            </a:xfrm>
            <a:custGeom>
              <a:rect b="b" l="l" r="r" t="t"/>
              <a:pathLst>
                <a:path extrusionOk="0" h="1747520" w="582294">
                  <a:moveTo>
                    <a:pt x="581773" y="0"/>
                  </a:moveTo>
                  <a:lnTo>
                    <a:pt x="581773" y="576063"/>
                  </a:lnTo>
                </a:path>
                <a:path extrusionOk="0" h="1747520" w="582294">
                  <a:moveTo>
                    <a:pt x="581700" y="438149"/>
                  </a:moveTo>
                  <a:lnTo>
                    <a:pt x="0" y="1747171"/>
                  </a:lnTo>
                </a:path>
              </a:pathLst>
            </a:custGeom>
            <a:noFill/>
            <a:ln cap="flat" cmpd="sng" w="22200">
              <a:solidFill>
                <a:srgbClr val="DC69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0" name="Google Shape;230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0731" y="3338426"/>
              <a:ext cx="144680" cy="127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2"/>
          <p:cNvSpPr txBox="1"/>
          <p:nvPr/>
        </p:nvSpPr>
        <p:spPr>
          <a:xfrm>
            <a:off x="6885560" y="5230211"/>
            <a:ext cx="1715770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5715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Remove highly  infrequent words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2289588" y="1701820"/>
            <a:ext cx="2122805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3175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Remove words that  do not bear meaning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IMPLICATIONS OF THE ZIPF’S RULE</a:t>
            </a:r>
            <a:endParaRPr/>
          </a:p>
        </p:txBody>
      </p:sp>
      <p:sp>
        <p:nvSpPr>
          <p:cNvPr id="234" name="Google Shape;234;p2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STOP-WORDS</a:t>
            </a:r>
            <a:endParaRPr/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An alternative or a complementary way to eliminate words that are  (most probably) irrelevant for corpus analysis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Stop-words are those words that (on their own) do not bear any  information / meaning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It is estimated that they represent 20-30% of words in any corpus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There is no unique stop-words list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Frequently used lists are available at: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http://www.ranks.nl/stopwords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Potential problems with stop-words removal: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the loss of original meaning and structure of text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examples: “this is not a good option” -&gt; “option”  “to be or not to be” -&gt; null</a:t>
            </a:r>
            <a:endParaRPr/>
          </a:p>
        </p:txBody>
      </p:sp>
      <p:sp>
        <p:nvSpPr>
          <p:cNvPr id="241" name="Google Shape;241;p2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LEMMATIZATION AND STEMMING</a:t>
            </a:r>
            <a:endParaRPr/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Two approaches to decreasing variability of words by reducing  different forms of words to their basic / root form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Stemming is a crude heuristic process that chops off the ends of  words without considering linguistic features of the words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E.g., argue, argued, argues, arguing -&gt; argu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Lemmatization refers to the use of a vocabulary and morphological  analysis of words, aiming to return the base or dictionary form of a  word, which is known as the lemma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E.g., argue, argued, argues, arguing -&gt; argue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VSM: COMPUTING TERMS’ WEIGHTS</a:t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There are various approaches for determining the terms’  weights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Simple and frequently used approaches include: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Binary weights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Term Frequency (TF)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Inverse Document Frequency (IDF)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TF-IDF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VSM: BINARY WEIGHTS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546282" y="1443257"/>
            <a:ext cx="7607117" cy="202670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190500" marR="508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Weights take the value of 0 or 1, to reflect the presence (1) or  absence (0) of the term in a particular document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44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1" marL="37020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Doc1: Text mining is to identify useful information.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1" marL="37020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Doc2: Useful information is mined from text.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385" lvl="1" marL="37020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Doc3: Apple is delicious.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26"/>
          <p:cNvGraphicFramePr/>
          <p:nvPr/>
        </p:nvGraphicFramePr>
        <p:xfrm>
          <a:off x="245169" y="38100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{15BD73A2-0A1A-43B7-BCCA-EDF11067BB15}</a:tableStyleId>
              </a:tblPr>
              <a:tblGrid>
                <a:gridCol w="673100"/>
                <a:gridCol w="566425"/>
                <a:gridCol w="1239525"/>
                <a:gridCol w="852175"/>
                <a:gridCol w="774700"/>
                <a:gridCol w="774700"/>
                <a:gridCol w="387350"/>
                <a:gridCol w="708025"/>
                <a:gridCol w="376550"/>
                <a:gridCol w="619750"/>
                <a:gridCol w="697225"/>
                <a:gridCol w="1042025"/>
              </a:tblGrid>
              <a:tr h="71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information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identify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mining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mined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useful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1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from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delicious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</a:tr>
              <a:tr h="625375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</a:tr>
              <a:tr h="625375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</a:tr>
              <a:tr h="625375"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Doc3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29293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ADA"/>
                    </a:solidFill>
                  </a:tcPr>
                </a:tc>
              </a:tr>
            </a:tbl>
          </a:graphicData>
        </a:graphic>
      </p:graphicFrame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VSM: TERM FREQUENCY</a:t>
            </a:r>
            <a:endParaRPr/>
          </a:p>
        </p:txBody>
      </p:sp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 Frequency (TF) represents the frequency of the term in a  specific document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underlying assumption: the higher the term frequency in a  document, the more important it is for that document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TF(t) = c(t,d)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c(t,d) – the number of occurrences of the term t in the document d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VSM: INVERSE DOCUMENT FREQUENCY</a:t>
            </a:r>
            <a:endParaRPr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underlying idea: assign higher weights to unusual terms,  i.e., to terms that are not so common in the corpus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IDF is computed at the corpus level, and thus describes corpus  as a whole, not individual documents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It is computed in the following way: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 IDF(t) = 1 + log(N/df(t))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N – number of documents in the corpus  df(t) – number of documents with the term t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VSM: TF–IDF</a:t>
            </a:r>
            <a:endParaRPr/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underlying idea: value those terms that are not so common  in the corpus (relatively high IDF), but still have same  reasonable level of frequency (relatively high TF)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most frequently used metric for computing term weights in  a VSM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General formula for computing TF-IDF: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 TF-IDF(t) = TF(t) x IDF(t)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One popular ‘instantiation’ of this formula: 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TF-IDF(t) = tf(t) * log(N/df(t))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title"/>
          </p:nvPr>
        </p:nvSpPr>
        <p:spPr>
          <a:xfrm>
            <a:off x="457200" y="228600"/>
            <a:ext cx="7154862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sz="4000"/>
              <a:t>Text Analysis</a:t>
            </a:r>
            <a:endParaRPr/>
          </a:p>
        </p:txBody>
      </p:sp>
      <p:sp>
        <p:nvSpPr>
          <p:cNvPr id="87" name="Google Shape;87;p3"/>
          <p:cNvSpPr txBox="1"/>
          <p:nvPr>
            <p:ph idx="1" type="body"/>
          </p:nvPr>
        </p:nvSpPr>
        <p:spPr>
          <a:xfrm>
            <a:off x="228600" y="1447800"/>
            <a:ext cx="8686800" cy="533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Char char="•"/>
            </a:pPr>
            <a:r>
              <a:rPr lang="en-US" sz="4000">
                <a:solidFill>
                  <a:srgbClr val="FF0000"/>
                </a:solidFill>
              </a:rPr>
              <a:t>Text analysis</a:t>
            </a:r>
            <a:r>
              <a:rPr lang="en-US" sz="4000"/>
              <a:t>, or text analytics, concerns the representation, processing, and modeling of text data to derive useful insights</a:t>
            </a:r>
            <a:endParaRPr/>
          </a:p>
          <a:p>
            <a:pPr indent="-342900" lvl="0" marL="34290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000"/>
              <a:buChar char="•"/>
            </a:pPr>
            <a:r>
              <a:rPr lang="en-US" sz="4000">
                <a:solidFill>
                  <a:srgbClr val="FF0000"/>
                </a:solidFill>
              </a:rPr>
              <a:t>Text mining</a:t>
            </a:r>
            <a:r>
              <a:rPr lang="en-US" sz="4000"/>
              <a:t> is the important component of text analysis that discovers the relationships and interesting patterns</a:t>
            </a:r>
            <a:endParaRPr/>
          </a:p>
          <a:p>
            <a:pPr indent="-114300" lvl="0" marL="342900" rtl="0" algn="l"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None/>
            </a:pPr>
            <a:r>
              <a:t/>
            </a:r>
            <a:endParaRPr sz="3600"/>
          </a:p>
        </p:txBody>
      </p:sp>
      <p:sp>
        <p:nvSpPr>
          <p:cNvPr id="88" name="Google Shape;88;p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/>
              <a:t>VSM: ESTIMATING SIMILARITY OF DOCUMENTS</a:t>
            </a:r>
            <a:endParaRPr/>
          </a:p>
        </p:txBody>
      </p:sp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5791200" y="1752600"/>
            <a:ext cx="2895600" cy="3215239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7800" lvl="0" marL="190500" marR="60325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Key question: which metric to use for estimating the similarity of  documents (i.e., vectors that represent documents)?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9558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The most well known and widely used metric is </a:t>
            </a:r>
            <a:r>
              <a:rPr i="1"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Cosine similarity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52600"/>
            <a:ext cx="5000599" cy="4419600"/>
          </a:xfrm>
          <a:prstGeom prst="rect">
            <a:avLst/>
          </a:prstGeom>
          <a:solidFill>
            <a:srgbClr val="F2DADA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COSINE SIMILARITY</a:t>
            </a:r>
            <a:endParaRPr/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667000"/>
            <a:ext cx="8458200" cy="3762355"/>
          </a:xfrm>
          <a:prstGeom prst="rect">
            <a:avLst/>
          </a:prstGeom>
          <a:solidFill>
            <a:srgbClr val="F2DADA"/>
          </a:solidFill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6321335" y="6429355"/>
            <a:ext cx="2749550" cy="3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757679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Image source:  </a:t>
            </a: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http://blog.christianperone.com/?p=2497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62000" y="1477943"/>
            <a:ext cx="6172200" cy="889000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cos(d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,d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j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) = V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x V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j 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/ (||V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|| ||V</a:t>
            </a:r>
            <a:r>
              <a:rPr baseline="-25000" lang="en-US" sz="240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j</a:t>
            </a:r>
            <a:r>
              <a:rPr lang="en-US" sz="24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||)</a:t>
            </a:r>
            <a:endParaRPr sz="2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-US" sz="195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0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-US" sz="195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j 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are vectors representing documents </a:t>
            </a:r>
            <a:r>
              <a:rPr lang="en-US" sz="20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baseline="-25000" lang="en-US" sz="195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lang="en-US" sz="20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000">
                <a:solidFill>
                  <a:srgbClr val="292934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baseline="-25000" lang="en-US" sz="1950">
                <a:solidFill>
                  <a:srgbClr val="363744"/>
                </a:solidFill>
                <a:latin typeface="Cambria Math"/>
                <a:ea typeface="Cambria Math"/>
                <a:cs typeface="Cambria Math"/>
                <a:sym typeface="Cambria Math"/>
              </a:rPr>
              <a:t>j</a:t>
            </a:r>
            <a:endParaRPr baseline="-25000" sz="195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Text Mining Process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17639"/>
            <a:ext cx="8788400" cy="3992561"/>
          </a:xfrm>
          <a:prstGeom prst="rect">
            <a:avLst/>
          </a:prstGeom>
          <a:solidFill>
            <a:srgbClr val="F2DADA"/>
          </a:solidFill>
          <a:ln>
            <a:noFill/>
          </a:ln>
        </p:spPr>
      </p:pic>
      <p:sp>
        <p:nvSpPr>
          <p:cNvPr id="309" name="Google Shape;309;p32"/>
          <p:cNvSpPr/>
          <p:nvPr/>
        </p:nvSpPr>
        <p:spPr>
          <a:xfrm>
            <a:off x="1447800" y="5638800"/>
            <a:ext cx="60198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three-step text mining process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" y="152400"/>
            <a:ext cx="4241799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5" y="136524"/>
            <a:ext cx="3936996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598" y="2679700"/>
            <a:ext cx="4953001" cy="40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5300" y="3048000"/>
            <a:ext cx="3263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Text Analysis Steps</a:t>
            </a:r>
            <a:endParaRPr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Parsing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Imposes a structure on the unstructured text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Search and Retrieval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Identifies documents in a corpus that contain search items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Specific words, phrases, topics, entities – e.g., people, organizations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These search items are generally called key terms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Text Mining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Discovers meaningful insights in the text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Uses techniques such as clustering and classification</a:t>
            </a:r>
            <a:endParaRPr/>
          </a:p>
        </p:txBody>
      </p:sp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448965" y="136525"/>
            <a:ext cx="8314035" cy="12396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Part-of-Speech (POS) Tagging, </a:t>
            </a:r>
            <a:br>
              <a:rPr lang="en-US"/>
            </a:br>
            <a:r>
              <a:rPr lang="en-US"/>
              <a:t>Lemmatization, and Stemming </a:t>
            </a:r>
            <a:endParaRPr/>
          </a:p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Part-of-Speech (POS) Tagging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“he saw a fox” =&gt; PRP VBD DT NN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pronoun (personal), verb (past tense), determiner, noun (singular)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Lemmatization finds dictionary base forms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obesity causes many problems =&gt; obesity cause many problem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Stemming (e.g., Porter’s stemming algorithm)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Similar to lemmatization but dictionary not required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obesity causes many problems =&gt; obes caus mani problem</a:t>
            </a:r>
            <a:endParaRPr/>
          </a:p>
        </p:txBody>
      </p:sp>
      <p:sp>
        <p:nvSpPr>
          <p:cNvPr id="332" name="Google Shape;332;p3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Text Analysis Example</a:t>
            </a:r>
            <a:endParaRPr/>
          </a:p>
        </p:txBody>
      </p:sp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381000" y="1596541"/>
            <a:ext cx="8314036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Fictitious company ACME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Makes two products – bPhone and bEbook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ACME monitors social media and popular review sites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Are people mentioning its products?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What is being said?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Are the products seen as good or bad?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If people say ACME product is bad, why?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For example, are they complaining about battery life of the bPhone or response time in their bEbook?</a:t>
            </a:r>
            <a:endParaRPr/>
          </a:p>
        </p:txBody>
      </p:sp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Text Analysis Example</a:t>
            </a:r>
            <a:endParaRPr/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37"/>
          <p:cNvSpPr txBox="1"/>
          <p:nvPr>
            <p:ph idx="4294967295" type="body"/>
          </p:nvPr>
        </p:nvSpPr>
        <p:spPr>
          <a:xfrm>
            <a:off x="151606" y="1447800"/>
            <a:ext cx="9067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Text Analysis Process</a:t>
            </a:r>
            <a:endParaRPr sz="2000"/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6" y="2286000"/>
            <a:ext cx="8814197" cy="443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Collecting Raw Data</a:t>
            </a:r>
            <a:endParaRPr/>
          </a:p>
        </p:txBody>
      </p:sp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text data must first be collected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ACME is interested in what the reviews say about bPhone and bEbook and when the reviews are posted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Many websites and services offer public APIs for third-party developers to access their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For example, Twitter APIs can retrieve public Twitter posts that contain the keywords bPhone or bEbook </a:t>
            </a:r>
            <a:endParaRPr/>
          </a:p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Collecting Raw Data</a:t>
            </a:r>
            <a:endParaRPr/>
          </a:p>
        </p:txBody>
      </p: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39"/>
          <p:cNvSpPr txBox="1"/>
          <p:nvPr>
            <p:ph idx="4294967295" type="body"/>
          </p:nvPr>
        </p:nvSpPr>
        <p:spPr>
          <a:xfrm>
            <a:off x="190500" y="1529225"/>
            <a:ext cx="8763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 tweet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/>
              <a:t>Line 02: date created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/>
              <a:t>Lines 22-23: 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t/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/>
              <a:t>Lines 40-42: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t/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/>
              <a:t>Lines 59-61:</a:t>
            </a:r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2872454"/>
            <a:ext cx="8392213" cy="63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3905954"/>
            <a:ext cx="5877614" cy="9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3089" y="5446879"/>
            <a:ext cx="4417436" cy="90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The Complexity Of Unstructured Text</a:t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448966" y="1442148"/>
            <a:ext cx="8390234" cy="5187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In general, interpretation / comprehension of unstructured  content (text, images, videos) is (often) easy for people, but  very complex for computer program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In particular,  difficulties with automated text comprehension  are caused by the fact that the human / natural language: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is full of ambiguous terms and phrases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often strongly relies on the context and background knowledge  for defining and conveying meaning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is full of fuzzy and probabilistic terms and phrases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strongly based on commonsense knowledge and reasoning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is influenced by and is influencing people’s mutual interactions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8488856" y="53340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203200" y="3048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Collecting Raw Data</a:t>
            </a:r>
            <a:endParaRPr/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203200" y="14478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sz="2800"/>
              <a:t>Example RSS feed for phone review blog</a:t>
            </a:r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2089151"/>
            <a:ext cx="87376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203200" y="4030664"/>
            <a:ext cx="8737600" cy="167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Collecting Raw Data</a:t>
            </a:r>
            <a:endParaRPr/>
          </a:p>
        </p:txBody>
      </p:sp>
      <p:sp>
        <p:nvSpPr>
          <p:cNvPr id="379" name="Google Shape;379;p41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Use web scraper to extract useful web info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Use the curl tool [ref] to fetch HTML source code given specific URLs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Use Xpath [ref] and regular expressions to select and extract data that matches certain patterns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Regular expressions can find words and strings that match particular patterns of interest</a:t>
            </a:r>
            <a:endParaRPr/>
          </a:p>
        </p:txBody>
      </p:sp>
      <p:sp>
        <p:nvSpPr>
          <p:cNvPr id="380" name="Google Shape;380;p4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492566" y="502721"/>
            <a:ext cx="6284320" cy="967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100"/>
              <a:buFont typeface="Calibri"/>
              <a:buNone/>
            </a:pPr>
            <a:r>
              <a:rPr lang="en-US" sz="3100"/>
              <a:t>Collecting Raw Data</a:t>
            </a:r>
            <a:br>
              <a:rPr lang="en-US" sz="3100"/>
            </a:br>
            <a:r>
              <a:rPr lang="en-US" sz="3100"/>
              <a:t>Example Regular Expressions</a:t>
            </a: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66" y="1676400"/>
            <a:ext cx="7203634" cy="466617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342900" y="1905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 sz="4400"/>
              <a:t>Representing Text</a:t>
            </a:r>
            <a:endParaRPr/>
          </a:p>
        </p:txBody>
      </p:sp>
      <p:sp>
        <p:nvSpPr>
          <p:cNvPr id="393" name="Google Shape;393;p43"/>
          <p:cNvSpPr txBox="1"/>
          <p:nvPr>
            <p:ph idx="1" type="body"/>
          </p:nvPr>
        </p:nvSpPr>
        <p:spPr>
          <a:xfrm>
            <a:off x="381000" y="1447800"/>
            <a:ext cx="8763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Tokenization</a:t>
            </a:r>
            <a:r>
              <a:rPr lang="en-US" sz="2800"/>
              <a:t> – separates words from the text</a:t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Case folding </a:t>
            </a:r>
            <a:r>
              <a:rPr lang="en-US" sz="2800"/>
              <a:t>– reduces all letters to lowercase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 sz="2400"/>
              <a:t>Problems – e.g., WHO = World Health Organization</a:t>
            </a:r>
            <a:endParaRPr/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64" y="2197100"/>
            <a:ext cx="8577072" cy="1828800"/>
          </a:xfrm>
          <a:prstGeom prst="rect">
            <a:avLst/>
          </a:prstGeom>
          <a:solidFill>
            <a:srgbClr val="DAE5F1"/>
          </a:solidFill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4886325"/>
            <a:ext cx="8408894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342900" y="228600"/>
            <a:ext cx="8458200" cy="10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Representing Text</a:t>
            </a:r>
            <a:endParaRPr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152400" y="1682751"/>
            <a:ext cx="9144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Bag-of-words</a:t>
            </a:r>
            <a:r>
              <a:rPr lang="en-US"/>
              <a:t> – represents text as set of terms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 sz="2400"/>
              <a:t>Widely-used but naïve approach that eliminates order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n-US" sz="2000"/>
              <a:t>“a dog bites a man” is equivalent to “a man bites a dog”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/>
              <a:t> </a:t>
            </a:r>
            <a:r>
              <a:rPr lang="en-US" sz="2400"/>
              <a:t>Still considered a good approach</a:t>
            </a:r>
            <a:endParaRPr sz="2000"/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810000"/>
            <a:ext cx="8534400" cy="15901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/>
              <a:t>Representing Text</a:t>
            </a:r>
            <a:endParaRPr/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152400" y="1600199"/>
            <a:ext cx="4038600" cy="289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Term frequency (TF) – easily calculated from bag-of-words representation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Roughly follows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Zipf’s Law</a:t>
            </a:r>
            <a:r>
              <a:rPr lang="en-US" sz="2400"/>
              <a:t> – the frequency of a word is inversely proportional to its rank in the frequency table</a:t>
            </a:r>
            <a:endParaRPr/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4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1360488"/>
            <a:ext cx="4800600" cy="4983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/>
        </p:nvSpPr>
        <p:spPr>
          <a:xfrm>
            <a:off x="431800" y="5232401"/>
            <a:ext cx="4038600" cy="954107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 most frequent words in Shakespeare’s Hamlet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 Representing Text</a:t>
            </a:r>
            <a:endParaRPr/>
          </a:p>
        </p:txBody>
      </p:sp>
      <p:sp>
        <p:nvSpPr>
          <p:cNvPr id="419" name="Google Shape;419;p46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Morphological</a:t>
            </a:r>
            <a:r>
              <a:rPr lang="en-US"/>
              <a:t> features – additional info such a POS tag, named entities, etc.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The features are usually designed for a specific task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Creating the features can be a text analysis task in itself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One such example is topic modeling, a method to quickly analyze large volumes of text to identify the topic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Information content (IC) – a metric to denote the importance of a term in a corpus</a:t>
            </a:r>
            <a:endParaRPr/>
          </a:p>
        </p:txBody>
      </p:sp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Representing Text</a:t>
            </a:r>
            <a:br>
              <a:rPr lang="en-US"/>
            </a:br>
            <a:r>
              <a:rPr lang="en-US" sz="3600">
                <a:solidFill>
                  <a:schemeClr val="dk1"/>
                </a:solidFill>
              </a:rPr>
              <a:t>Categories of the Brown Corpus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p4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03389"/>
            <a:ext cx="7620000" cy="499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328943" y="218844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TFIDF is a widely used measure in text analysis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Term Frequency (TF1): robust, efficient, simplest </a:t>
            </a:r>
            <a:endParaRPr/>
          </a:p>
        </p:txBody>
      </p:sp>
      <p:sp>
        <p:nvSpPr>
          <p:cNvPr id="434" name="Google Shape;434;p4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858874"/>
            <a:ext cx="5967412" cy="12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3841842"/>
            <a:ext cx="3850613" cy="42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246119"/>
            <a:ext cx="5257800" cy="41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0800" y="5257800"/>
            <a:ext cx="38100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0175" y="5589316"/>
            <a:ext cx="1038225" cy="43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Other common Term Frequency measures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Log function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Normalized by the length of text document</a:t>
            </a:r>
            <a:endParaRPr/>
          </a:p>
        </p:txBody>
      </p:sp>
      <p:sp>
        <p:nvSpPr>
          <p:cNvPr id="446" name="Google Shape;446;p4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2766575"/>
            <a:ext cx="5029200" cy="6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4599034"/>
            <a:ext cx="6019800" cy="125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Additional Challenges Faced By Tm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The use of supervised ML methods for TM  is often expensive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This is caused by the need to prepare high number of annotated  documents to be used as the training dataset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Such a training set is essential for, e.g., document classification or  extraction of entities, relations and events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High-dimension of the attribute space: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Documents are often described with numerous attributes, which  further impedes the application of ML methods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Dimension – number of distinct words or base forms in corpus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The high dimensionality of text is a major issue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Most often, attributes are either all terms or a selection of terms  and/or phrases from the collection of documents to be analyzed</a:t>
            </a:r>
            <a:endParaRPr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 txBox="1"/>
          <p:nvPr/>
        </p:nvSpPr>
        <p:spPr>
          <a:xfrm>
            <a:off x="8488856" y="53340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54" name="Google Shape;454;p50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 frequency highlights common words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Eliminate stop words, such as the, a, of, and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Also fixing this problem, consider the metrics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Document frequency (DF) = the number of documents in the corpus that contain the term</a:t>
            </a:r>
            <a:endParaRPr/>
          </a:p>
        </p:txBody>
      </p:sp>
      <p:sp>
        <p:nvSpPr>
          <p:cNvPr id="455" name="Google Shape;455;p5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925" y="4163887"/>
            <a:ext cx="61626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Inverted document frequency (IDF) is obtained by dividing N by the document frequency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In log form as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Or to avoid division-by-zero as</a:t>
            </a:r>
            <a:endParaRPr/>
          </a:p>
        </p:txBody>
      </p:sp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1062" y="2890620"/>
            <a:ext cx="3119438" cy="10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2162" y="4851007"/>
            <a:ext cx="38481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</a:t>
            </a:r>
            <a:br>
              <a:rPr lang="en-US"/>
            </a:br>
            <a:r>
              <a:rPr lang="en-US" sz="3200"/>
              <a:t>Brown Corpus news category: TF, DF, IDF</a:t>
            </a:r>
            <a:endParaRPr/>
          </a:p>
        </p:txBody>
      </p:sp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093665" y="52139"/>
            <a:ext cx="5032872" cy="830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78" name="Google Shape;478;p53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Words with high IDF tend to be more meaningful over the entire corpus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There is still a problem with IDF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Because the document count in a corpus (N) remains constant, IDF depends solely on DF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For example, sunbonnet and narcotic appear same in the previous figure</a:t>
            </a:r>
            <a:endParaRPr/>
          </a:p>
        </p:txBody>
      </p:sp>
      <p:sp>
        <p:nvSpPr>
          <p:cNvPr id="479" name="Google Shape;479;p5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 txBox="1"/>
          <p:nvPr>
            <p:ph type="title"/>
          </p:nvPr>
        </p:nvSpPr>
        <p:spPr>
          <a:xfrm>
            <a:off x="457200" y="136524"/>
            <a:ext cx="8458200" cy="13716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Term Frequency – Inverse Document Frequency (TFIDF)</a:t>
            </a:r>
            <a:endParaRPr/>
          </a:p>
        </p:txBody>
      </p:sp>
      <p:sp>
        <p:nvSpPr>
          <p:cNvPr id="485" name="Google Shape;485;p54"/>
          <p:cNvSpPr txBox="1"/>
          <p:nvPr>
            <p:ph idx="1" type="body"/>
          </p:nvPr>
        </p:nvSpPr>
        <p:spPr>
          <a:xfrm>
            <a:off x="228600" y="1905000"/>
            <a:ext cx="8686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TFIDF</a:t>
            </a:r>
            <a:r>
              <a:rPr lang="en-US"/>
              <a:t> (or TF-IDF) involves both TF and IDF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TFIDF scores words higher that appear more often in a document but less often across all documents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TFIDF applies to a term in a specific document, so it gets different scores in different documents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Reveals little of inter- or intra-document structure</a:t>
            </a:r>
            <a:endParaRPr/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514600"/>
            <a:ext cx="5867400" cy="70093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533400" y="228600"/>
            <a:ext cx="8458200" cy="13716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/>
              <a:t>Categorizing Documents by Topics</a:t>
            </a:r>
            <a:endParaRPr/>
          </a:p>
        </p:txBody>
      </p:sp>
      <p:sp>
        <p:nvSpPr>
          <p:cNvPr id="493" name="Google Shape;493;p55"/>
          <p:cNvSpPr txBox="1"/>
          <p:nvPr>
            <p:ph idx="1" type="body"/>
          </p:nvPr>
        </p:nvSpPr>
        <p:spPr>
          <a:xfrm>
            <a:off x="304800" y="18288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Returning to the example, the team wants to categorize the reviews by topic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Topic modeling </a:t>
            </a:r>
            <a:r>
              <a:rPr lang="en-US"/>
              <a:t>– prevalent statistical approach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Uncovers hidden topical patterns within a corpus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Annotates documents according to these topics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Uses annotations to organize, search, and summarize texts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topic</a:t>
            </a:r>
            <a:r>
              <a:rPr lang="en-US"/>
              <a:t> is formally defined as a distribution over a fixed vocabulary of words</a:t>
            </a:r>
            <a:endParaRPr/>
          </a:p>
        </p:txBody>
      </p:sp>
      <p:sp>
        <p:nvSpPr>
          <p:cNvPr id="494" name="Google Shape;494;p5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>
            <p:ph type="title"/>
          </p:nvPr>
        </p:nvSpPr>
        <p:spPr>
          <a:xfrm>
            <a:off x="342900" y="228600"/>
            <a:ext cx="8458200" cy="13716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/>
              <a:t>Categorizing Documents by Topics</a:t>
            </a:r>
            <a:endParaRPr/>
          </a:p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00050" y="1997075"/>
            <a:ext cx="83439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Latent Dirichlet Allocation (LDA)</a:t>
            </a:r>
            <a:r>
              <a:rPr lang="en-US"/>
              <a:t> topic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Simple generative probabilistic model of a corpus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Data treated as a result of a generative process that includes hidden variables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Assumes fixed vocabulary of words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Assumes constant predefined number of topics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1" name="Google Shape;501;p5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86106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/>
              <a:t>Categorizing Documents by Topics</a:t>
            </a:r>
            <a:br>
              <a:rPr lang="en-US" sz="3600"/>
            </a:br>
            <a:r>
              <a:rPr lang="en-US" sz="3200"/>
              <a:t>Figure illustrating intuitions behind LDA</a:t>
            </a:r>
            <a:endParaRPr sz="3600"/>
          </a:p>
        </p:txBody>
      </p:sp>
      <p:sp>
        <p:nvSpPr>
          <p:cNvPr id="513" name="Google Shape;513;p5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4" name="Google Shape;514;p5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1706561"/>
            <a:ext cx="8636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/>
          <p:nvPr>
            <p:ph type="title"/>
          </p:nvPr>
        </p:nvSpPr>
        <p:spPr>
          <a:xfrm>
            <a:off x="342900" y="212725"/>
            <a:ext cx="8458200" cy="10668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/>
              <a:t>Categorizing Documents by Topics</a:t>
            </a:r>
            <a:br>
              <a:rPr lang="en-US" sz="3600"/>
            </a:br>
            <a:r>
              <a:rPr lang="en-US" sz="2800"/>
              <a:t>Distribution of ten topics over nine documents</a:t>
            </a:r>
            <a:endParaRPr sz="3600"/>
          </a:p>
        </p:txBody>
      </p:sp>
      <p:pic>
        <p:nvPicPr>
          <p:cNvPr id="520" name="Google Shape;520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98574"/>
            <a:ext cx="8331200" cy="51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Text Mining Terminology</a:t>
            </a:r>
            <a:endParaRPr/>
          </a:p>
        </p:txBody>
      </p:sp>
      <p:sp>
        <p:nvSpPr>
          <p:cNvPr id="110" name="Google Shape;110;p6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Unstructured or semistructured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Corpus (and corpora)-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Concepts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Stemming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Stop words (and include words)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Synonyms (and polysemes)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Tokenizing</a:t>
            </a:r>
            <a:endParaRPr/>
          </a:p>
        </p:txBody>
      </p:sp>
      <p:sp>
        <p:nvSpPr>
          <p:cNvPr id="111" name="Google Shape;111;p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Determining Sentiments</a:t>
            </a:r>
            <a:endParaRPr/>
          </a:p>
        </p:txBody>
      </p:sp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Sentiment analysis is a group of tasks that use statistics and NLP to mine opinions from texts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Make lists of positive and negative words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Positive – brilliant, awesome, spectacular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Negative – awful, stupid, hideous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This simple approach achieves about 60% accuracy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Naïve Bayes, maximum entropy, SVM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Can achieve about 80% accuracy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8" name="Google Shape;528;p6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Determining Sentiments </a:t>
            </a:r>
            <a:br>
              <a:rPr lang="en-US"/>
            </a:br>
            <a:r>
              <a:rPr lang="en-US"/>
              <a:t>Evaluation of prediction models</a:t>
            </a:r>
            <a:endParaRPr/>
          </a:p>
        </p:txBody>
      </p:sp>
      <p:sp>
        <p:nvSpPr>
          <p:cNvPr id="534" name="Google Shape;534;p61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Data usually split into training and testing sets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Supervised learning – labeled data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Confusion matrix of naïve Bayes example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Performance measures: precision, recall, etc.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5" name="Google Shape;535;p6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6" name="Google Shape;53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14" y="3350108"/>
            <a:ext cx="8860971" cy="221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Determining Sentiments</a:t>
            </a:r>
            <a:br>
              <a:rPr lang="en-US"/>
            </a:br>
            <a:r>
              <a:rPr lang="en-US" sz="3200"/>
              <a:t>Tweet sentiment analysis for Boston weather</a:t>
            </a:r>
            <a:endParaRPr/>
          </a:p>
        </p:txBody>
      </p:sp>
      <p:sp>
        <p:nvSpPr>
          <p:cNvPr id="542" name="Google Shape;542;p6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6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17676"/>
            <a:ext cx="82296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type="title"/>
          </p:nvPr>
        </p:nvSpPr>
        <p:spPr>
          <a:xfrm>
            <a:off x="228600" y="174624"/>
            <a:ext cx="8458200" cy="13716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 Determining Sentiments</a:t>
            </a:r>
            <a:endParaRPr/>
          </a:p>
        </p:txBody>
      </p:sp>
      <p:sp>
        <p:nvSpPr>
          <p:cNvPr id="549" name="Google Shape;549;p63"/>
          <p:cNvSpPr txBox="1"/>
          <p:nvPr>
            <p:ph idx="1" type="body"/>
          </p:nvPr>
        </p:nvSpPr>
        <p:spPr>
          <a:xfrm>
            <a:off x="304800" y="1827213"/>
            <a:ext cx="8382000" cy="2058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Emoticons can make it easy and fast to detect sentiment but this method can be misleading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E.g., the text below with :) emoticon does not necessarily correspond to a positive sentiment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0" name="Google Shape;5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243538"/>
            <a:ext cx="7772400" cy="17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Determining Sentiments</a:t>
            </a:r>
            <a:br>
              <a:rPr lang="en-US"/>
            </a:br>
            <a:r>
              <a:rPr lang="en-US"/>
              <a:t>Amazon Mechanical Turk (MTurk)</a:t>
            </a:r>
            <a:endParaRPr/>
          </a:p>
        </p:txBody>
      </p:sp>
      <p:sp>
        <p:nvSpPr>
          <p:cNvPr id="557" name="Google Shape;557;p64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To address problems mentioned above, Amazon Mechanical Turk (MTurk) can be used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It is a crowdsourcing Internet marketplace that enables individuals or businesses to coordinate the use of human intelligence to perform tasks difficult for computers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MTurk performs Human Intelligence Tasks (HITs)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For example, for the tweets illustrative example, human workers can be asked to tag each tweet as positive, neutral, or negative</a:t>
            </a:r>
            <a:endParaRPr/>
          </a:p>
        </p:txBody>
      </p:sp>
      <p:sp>
        <p:nvSpPr>
          <p:cNvPr id="558" name="Google Shape;558;p6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Determining Sentiments</a:t>
            </a:r>
            <a:br>
              <a:rPr lang="en-US"/>
            </a:br>
            <a:r>
              <a:rPr lang="en-US" sz="3600"/>
              <a:t>Amazon Mechanical Turk (MTurk)</a:t>
            </a:r>
            <a:endParaRPr/>
          </a:p>
        </p:txBody>
      </p:sp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6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92261"/>
            <a:ext cx="82296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Gaining Insights</a:t>
            </a:r>
            <a:endParaRPr/>
          </a:p>
        </p:txBody>
      </p:sp>
      <p:sp>
        <p:nvSpPr>
          <p:cNvPr id="571" name="Google Shape;571;p66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Returning to the ACME example we show how various techniques can be used to gain insights into customer opinions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For simplicity, only the bPhone product is used here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ACME data science team collects 300 reviews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Using the keyword bPhone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After tokenization, removing stop words, and case folding to lowercase, the 300 reviews are visualized as a word cloud with more frequently appearing words in larger font size</a:t>
            </a:r>
            <a:endParaRPr/>
          </a:p>
        </p:txBody>
      </p: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8" name="Google Shape;578;p6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p6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928079"/>
            <a:ext cx="8458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76200" y="6010411"/>
            <a:ext cx="8693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remove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domain-specific stop words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useful for the study.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case, remove word like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phone, bPhone,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581" name="Google Shape;581;p67"/>
          <p:cNvSpPr txBox="1"/>
          <p:nvPr/>
        </p:nvSpPr>
        <p:spPr>
          <a:xfrm>
            <a:off x="311850" y="342150"/>
            <a:ext cx="8458200" cy="13716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Gaining Insights</a:t>
            </a:r>
            <a:b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Word cloud on all 300 </a:t>
            </a:r>
            <a:r>
              <a:rPr b="1" i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bPhone</a:t>
            </a: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reviews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600"/>
              <a:t>Word cloud on 50 five-star reviews</a:t>
            </a:r>
            <a:endParaRPr/>
          </a:p>
        </p:txBody>
      </p:sp>
      <p:sp>
        <p:nvSpPr>
          <p:cNvPr id="587" name="Google Shape;587;p6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8" name="Google Shape;588;p6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52599"/>
            <a:ext cx="8229600" cy="46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/>
              <a:t>Word cloud on 70 one-star reviews</a:t>
            </a:r>
            <a:endParaRPr/>
          </a:p>
        </p:txBody>
      </p:sp>
      <p:sp>
        <p:nvSpPr>
          <p:cNvPr id="594" name="Google Shape;594;p6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5" name="Google Shape;5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59460"/>
            <a:ext cx="8458200" cy="39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9"/>
          <p:cNvSpPr txBox="1"/>
          <p:nvPr/>
        </p:nvSpPr>
        <p:spPr>
          <a:xfrm>
            <a:off x="544326" y="5886237"/>
            <a:ext cx="80553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the words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sim, button, stolen, venezuela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Further investigation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revealed unauthorized sellers in Venezuela sold stolen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bPhones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Text Mining Terminology</a:t>
            </a:r>
            <a:endParaRPr/>
          </a:p>
        </p:txBody>
      </p:sp>
      <p:sp>
        <p:nvSpPr>
          <p:cNvPr id="117" name="Google Shape;117;p7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 dictionary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Word frequency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Part-of-speech tagging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Morphology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Term-by-document matrix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Occurrence matrix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Singular value decomposition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Latent semantic indexing</a:t>
            </a:r>
            <a:endParaRPr/>
          </a:p>
        </p:txBody>
      </p:sp>
      <p:sp>
        <p:nvSpPr>
          <p:cNvPr id="118" name="Google Shape;118;p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0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600"/>
              <a:t>Reviews highlighted by TFIDF values</a:t>
            </a:r>
            <a:endParaRPr/>
          </a:p>
        </p:txBody>
      </p:sp>
      <p:sp>
        <p:nvSpPr>
          <p:cNvPr id="602" name="Google Shape;602;p7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3" name="Google Shape;60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44473"/>
            <a:ext cx="8686800" cy="506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2222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200"/>
              <a:t>LDA model: ten topics on five-star reviews</a:t>
            </a:r>
            <a:endParaRPr sz="3600"/>
          </a:p>
        </p:txBody>
      </p:sp>
      <p:sp>
        <p:nvSpPr>
          <p:cNvPr id="609" name="Google Shape;609;p7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17639"/>
            <a:ext cx="8305799" cy="414496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1"/>
          <p:cNvSpPr txBox="1"/>
          <p:nvPr/>
        </p:nvSpPr>
        <p:spPr>
          <a:xfrm>
            <a:off x="381000" y="5756870"/>
            <a:ext cx="8001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disc size represents the weight of a word. In an interactive environment, hovering the mouse over a topic displays the full words and their corresponding weights.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2222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200"/>
              <a:t>LDA model: ten topics on one-star reviews</a:t>
            </a:r>
            <a:endParaRPr sz="3600"/>
          </a:p>
        </p:txBody>
      </p:sp>
      <p:sp>
        <p:nvSpPr>
          <p:cNvPr id="617" name="Google Shape;617;p7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8" name="Google Shape;61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92141"/>
            <a:ext cx="7924800" cy="510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2222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200"/>
              <a:t>Five topics: five-star (left) one-star (right)</a:t>
            </a:r>
            <a:endParaRPr sz="3600"/>
          </a:p>
        </p:txBody>
      </p:sp>
      <p:sp>
        <p:nvSpPr>
          <p:cNvPr id="624" name="Google Shape;624;p7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5" name="Google Shape;62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1679576"/>
            <a:ext cx="84709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2222"/>
              <a:buFont typeface="Calibri"/>
              <a:buNone/>
            </a:pPr>
            <a:r>
              <a:rPr lang="en-US"/>
              <a:t>Gaining Insights</a:t>
            </a:r>
            <a:br>
              <a:rPr lang="en-US"/>
            </a:br>
            <a:r>
              <a:rPr lang="en-US" sz="3200"/>
              <a:t>Sentiment analysis on over 100 tweets</a:t>
            </a:r>
            <a:endParaRPr sz="3600"/>
          </a:p>
        </p:txBody>
      </p:sp>
      <p:sp>
        <p:nvSpPr>
          <p:cNvPr id="631" name="Google Shape;631;p7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2" name="Google Shape;63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36" y="1782118"/>
            <a:ext cx="8443127" cy="385668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/>
        </p:nvSpPr>
        <p:spPr>
          <a:xfrm>
            <a:off x="700873" y="5865167"/>
            <a:ext cx="78118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Indicates most customers satisfied with ACME’s bPhone.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Amazon Comprehend – Gain Insights</a:t>
            </a:r>
            <a:endParaRPr/>
          </a:p>
        </p:txBody>
      </p:sp>
      <p:sp>
        <p:nvSpPr>
          <p:cNvPr id="639" name="Google Shape;639;p7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677195"/>
            <a:ext cx="85979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6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Amazon Comprehend  -  Use Cases</a:t>
            </a:r>
            <a:endParaRPr/>
          </a:p>
        </p:txBody>
      </p:sp>
      <p:sp>
        <p:nvSpPr>
          <p:cNvPr id="646" name="Google Shape;646;p76"/>
          <p:cNvSpPr txBox="1"/>
          <p:nvPr>
            <p:ph idx="1" type="body"/>
          </p:nvPr>
        </p:nvSpPr>
        <p:spPr>
          <a:xfrm>
            <a:off x="304800" y="1376142"/>
            <a:ext cx="8390236" cy="5106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Amazon Comprehend is a natural language processing service that uses machine learning to uncover valuable insights and connections in text.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You can use it to simplify document processing workflows by automatically classifying and extracting information from them.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For example, you can use Amazon Comprehend to do the following tasks: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Perform sentiment analysis on customer support tickets, product reviews, social media feeds, and more. 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Integrate Amazon Comprehend with Amazon Lex to develop an intelligent, conversational chatbot.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Extract medical terms from documents and identify the relationship between them with Amazon Comprehend Medical.</a:t>
            </a:r>
            <a:endParaRPr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47" name="Google Shape;647;p7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7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53" name="Google Shape;653;p77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Chapter discussed the subtasks of text analysis: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Parsing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Search and retrieval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Text mining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ACME example used to review the text analysis process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Collecting raw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Representing text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Using TFIDF to compute the usefulness of each word in the text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Categorizing documents by topics using topic modeling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Sentiment analysis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Gaining greater insights</a:t>
            </a:r>
            <a:endParaRPr/>
          </a:p>
        </p:txBody>
      </p:sp>
      <p:sp>
        <p:nvSpPr>
          <p:cNvPr id="654" name="Google Shape;654;p7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/>
          <p:nvPr/>
        </p:nvSpPr>
        <p:spPr>
          <a:xfrm>
            <a:off x="452417" y="381000"/>
            <a:ext cx="8239165" cy="563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448965" y="358107"/>
            <a:ext cx="8246070" cy="1018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Corpus- Corpora</a:t>
            </a:r>
            <a:endParaRPr/>
          </a:p>
        </p:txBody>
      </p:sp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448966" y="1596541"/>
            <a:ext cx="8246070" cy="4886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 corpus is a collection of texts, written or spoken, usually stored in a computer database.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 corpus may be quite small, for example, containing only 50,000 words of text, or very large, containing many millions of words. …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Written texts in corpora might be drawn from books, newspapers, or magazines that have been scanned or downloaded electronically.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Other written corpora might contain works of literature, or all the writings of one author (e.g., William Shakespeare).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Corpus – large collection of texts (plural of corpus is corpora)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V_Module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2006-10-17T22:27:14Z</dcterms:created>
  <dc:creator>ctappert</dc:creator>
</cp:coreProperties>
</file>